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10"/>
  </p:notesMasterIdLst>
  <p:sldIdLst>
    <p:sldId id="257" r:id="rId2"/>
    <p:sldId id="259" r:id="rId3"/>
    <p:sldId id="258" r:id="rId4"/>
    <p:sldId id="256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97798B0-FC2A-4B7A-A92F-4D52FB2744A6}">
          <p14:sldIdLst>
            <p14:sldId id="257"/>
            <p14:sldId id="259"/>
            <p14:sldId id="258"/>
            <p14:sldId id="256"/>
            <p14:sldId id="260"/>
            <p14:sldId id="263"/>
            <p14:sldId id="261"/>
            <p14:sldId id="262"/>
          </p14:sldIdLst>
        </p14:section>
        <p14:section name="Раздел без заголовка" id="{6DBC8DBD-001F-4DC5-A824-485A71CB436C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6173" autoAdjust="0"/>
  </p:normalViewPr>
  <p:slideViewPr>
    <p:cSldViewPr snapToGrid="0">
      <p:cViewPr varScale="1">
        <p:scale>
          <a:sx n="105" d="100"/>
          <a:sy n="105" d="100"/>
        </p:scale>
        <p:origin x="12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23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025371828521428E-2"/>
          <c:y val="0.27314814814814814"/>
          <c:w val="0.87753018372703417"/>
          <c:h val="0.61424249052201807"/>
        </c:manualLayout>
      </c:layout>
      <c:lineChart>
        <c:grouping val="standard"/>
        <c:varyColors val="0"/>
        <c:ser>
          <c:idx val="1"/>
          <c:order val="0"/>
          <c:tx>
            <c:strRef>
              <c:f>Лист1!$A$24</c:f>
              <c:strCache>
                <c:ptCount val="1"/>
                <c:pt idx="0">
                  <c:v>в разработке, экспертизе коллективных договоров, соглашений и локальных нормативных актов</c:v>
                </c:pt>
              </c:strCache>
            </c:strRef>
          </c:tx>
          <c:spPr>
            <a:ln w="25400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3"/>
              </a:outerShdw>
            </a:effectLst>
          </c:spPr>
          <c:marker>
            <c:symbol val="none"/>
          </c:marker>
          <c:dLbls>
            <c:spPr>
              <a:solidFill>
                <a:schemeClr val="accent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Лист1!$B$22:$F$22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Лист1!$B$24:$F$24</c:f>
              <c:numCache>
                <c:formatCode>General</c:formatCode>
                <c:ptCount val="5"/>
                <c:pt idx="0">
                  <c:v>1468</c:v>
                </c:pt>
                <c:pt idx="1">
                  <c:v>1815</c:v>
                </c:pt>
                <c:pt idx="2">
                  <c:v>1371</c:v>
                </c:pt>
                <c:pt idx="3">
                  <c:v>1543</c:v>
                </c:pt>
                <c:pt idx="4">
                  <c:v>1469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310792944"/>
        <c:axId val="310788240"/>
      </c:lineChart>
      <c:catAx>
        <c:axId val="31079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3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0788240"/>
        <c:crosses val="autoZero"/>
        <c:auto val="1"/>
        <c:lblAlgn val="ctr"/>
        <c:lblOffset val="100"/>
        <c:noMultiLvlLbl val="0"/>
      </c:catAx>
      <c:valAx>
        <c:axId val="3107882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10792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1"/>
    </a:solidFill>
    <a:ln w="9525" cap="flat" cmpd="sng" algn="ctr">
      <a:solidFill>
        <a:schemeClr val="lt1">
          <a:lumMod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8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defRPr sz="1197" kern="1200" spc="3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lumMod val="85000"/>
          </a:schemeClr>
        </a:solidFill>
        <a:round/>
      </a:ln>
    </cs:spPr>
    <cs:defRPr sz="1330" kern="1200"/>
  </cs:chartArea>
  <cs:dataLabel>
    <cs:lnRef idx="0"/>
    <cs:fillRef idx="0">
      <cs:styleClr val="0"/>
    </cs:fillRef>
    <cs:effectRef idx="0"/>
    <cs:fontRef idx="minor">
      <a:schemeClr val="lt1"/>
    </cs:fontRef>
    <cs:spPr>
      <a:solidFill>
        <a:schemeClr val="phClr"/>
      </a:solidFill>
    </cs:spPr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5400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43406-EE02-462D-8F23-74AB53DD5305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D53EC-90A5-4121-9AC3-E2C9968A6D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66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D53EC-90A5-4121-9AC3-E2C9968A6D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89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58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39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3236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760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7128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62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878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10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9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28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88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12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29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469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42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8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F3E50-E69C-4632-8DB1-98F98A14C5FA}" type="datetimeFigureOut">
              <a:rPr lang="ru-RU" smtClean="0"/>
              <a:t>02.02.2021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999E572-5BBF-4FE5-BFEA-6B5BE12A5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44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181725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Статья 1 Трудового кодекса РФ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2697019"/>
            <a:ext cx="10815062" cy="3094182"/>
          </a:xfrm>
        </p:spPr>
        <p:txBody>
          <a:bodyPr>
            <a:normAutofit fontScale="62500" lnSpcReduction="20000"/>
          </a:bodyPr>
          <a:lstStyle/>
          <a:p>
            <a:pPr algn="just" fontAlgn="base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ст. 1 Трудового кодекса Российской Федерации (далее – «ТК РФ») установлено, что одной из наиболее важных задач трудового законодательства является создание правовых условий для достижения согласования интересов работников (их представителей), работодателей (их представителей), государственных органов, для правового регулирования трудовых и иных непосредственно связанных с ними отношений по:</a:t>
            </a:r>
          </a:p>
          <a:p>
            <a:pPr algn="just" fontAlgn="base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социальному партнерству, ведению коллективных переговоров, заключению коллективных договоров и соглашений, а так же привлечение работников и профессиональных союзов к участию в установлении условий труда и применении трудового законодательства в предусмотренных законом случаях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691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Сравнительная таблица коллективного договора и соглашения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Коллективный договор Ч. 1 ст. 40 ТК РФ — правовой акт, регулирующий социально-трудовые отношения в организации или у индивидуального предпринимателя и заключаемый работниками и работодателем в лице их представителей.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Соглашение Ч. 1 ст. 45 ТК РФ — правовой акт, регулирующий социально-трудовые отношения и устанавливающий общие принципы регулирования связанных с ними экономических отношений, заключаемый между полномочными представителями работников и работодателей на федеральном, межрегиональном, региональном, отраслевом (межотраслевом) и территориальном уровнях социального партнёрства в пределах их компетенции.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077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Сравнительная таблица коллективного договора и соглашения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Коллективный договор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fontAlgn="base"/>
            <a:r>
              <a:rPr lang="ru-RU" dirty="0"/>
              <a:t>Работники предприятия и работодатель;</a:t>
            </a:r>
          </a:p>
          <a:p>
            <a:pPr fontAlgn="base"/>
            <a:r>
              <a:rPr lang="ru-RU" dirty="0"/>
              <a:t>работники обособленного структурного подразделения работодателя и обособленное структурное подразделение (работодатель).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Соглашение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/>
              <a:t>Полномочные представители работников и работодателей;</a:t>
            </a:r>
          </a:p>
          <a:p>
            <a:pPr fontAlgn="base"/>
            <a:r>
              <a:rPr lang="ru-RU" dirty="0"/>
              <a:t>полномочные представители работников и работодателей и соответствующие органы исполнительной власти или органы местного самоуправления (участие последних обязательно в соглашениях, предусматривающих полное или частичное финансирование из соответствующих бюджетов).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3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5256" y="665163"/>
            <a:ext cx="9762744" cy="131908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45 Трудового кодекса РФ 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– правовой акт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5401" y="2205829"/>
            <a:ext cx="9762744" cy="2135262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Регулирует социально-трудовые отношения и устанавливает общие принципы регулирования связанных с ними экономических отношений, заключаемый между полномочными представителями работников и работодателей на федеральном, межрегиональном, региональном, отраслевом (межотраслевом) и территориальном уровнях социального партнерства в пределах компетенции.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14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6218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уровню и содержанию выделяются следующие </a:t>
            </a:r>
            <a:r>
              <a:rPr lang="ru-RU" b="1" dirty="0" smtClean="0"/>
              <a:t>виды Соглашений: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77334" y="1791855"/>
            <a:ext cx="8596668" cy="4461163"/>
          </a:xfrm>
        </p:spPr>
        <p:txBody>
          <a:bodyPr>
            <a:normAutofit fontScale="77500" lnSpcReduction="20000"/>
          </a:bodyPr>
          <a:lstStyle/>
          <a:p>
            <a:pPr algn="just" fontAlgn="base"/>
            <a:r>
              <a:rPr lang="ru-RU" b="1" dirty="0" smtClean="0"/>
              <a:t> </a:t>
            </a:r>
            <a:r>
              <a:rPr lang="ru-RU" b="1" dirty="0"/>
              <a:t>Генеральное </a:t>
            </a:r>
            <a:r>
              <a:rPr lang="ru-RU" dirty="0"/>
              <a:t>— устанавливает общие принципы регулирования социально-трудовых отношений и связанных с ними экономических отношений на федеральном уровне.</a:t>
            </a:r>
          </a:p>
          <a:p>
            <a:pPr algn="just" fontAlgn="base"/>
            <a:r>
              <a:rPr lang="ru-RU" dirty="0" smtClean="0"/>
              <a:t> </a:t>
            </a:r>
            <a:r>
              <a:rPr lang="ru-RU" b="1" dirty="0" smtClean="0"/>
              <a:t>Межрегиональное</a:t>
            </a:r>
            <a:r>
              <a:rPr lang="ru-RU" dirty="0" smtClean="0"/>
              <a:t> </a:t>
            </a:r>
            <a:r>
              <a:rPr lang="ru-RU" dirty="0"/>
              <a:t>— устанавливает общие принципы регулирования социально-трудовых отношений и связанных с ними экономических отношений на уровне двух и более субъектов Российской Федерации.</a:t>
            </a:r>
          </a:p>
          <a:p>
            <a:pPr algn="just" fontAlgn="base"/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/>
              <a:t>Региональное </a:t>
            </a:r>
            <a:r>
              <a:rPr lang="ru-RU" dirty="0"/>
              <a:t>— устанавливает общие принципы регулирования социально-трудовых отношений и связанных с ними экономических отношений на уровне субъекта Российской Федерации.</a:t>
            </a:r>
          </a:p>
          <a:p>
            <a:pPr algn="just" fontAlgn="base"/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/>
              <a:t>Отраслевое </a:t>
            </a:r>
            <a:r>
              <a:rPr lang="ru-RU" dirty="0"/>
              <a:t>— устанавливает общие условия оплаты труда, гарантии, компенсации и льготы работникам отрасли (может заключаться на федеральном, межрегиональном, региональном, территориальном уровнях социального партнёрства).</a:t>
            </a:r>
          </a:p>
          <a:p>
            <a:pPr algn="just" fontAlgn="base"/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b="1" dirty="0"/>
              <a:t>Межотраслевое </a:t>
            </a:r>
            <a:r>
              <a:rPr lang="ru-RU" dirty="0"/>
              <a:t>— устанавливает общие условия оплаты труда, гарантии, компенсации и льготы работникам соответствующих отраслей (может заключаться на федеральном, межрегиональном, региональном, территориальном уровнях социального партнёрства).</a:t>
            </a:r>
          </a:p>
          <a:p>
            <a:pPr algn="just" fontAlgn="base"/>
            <a:r>
              <a:rPr lang="ru-RU" dirty="0" smtClean="0"/>
              <a:t> </a:t>
            </a:r>
            <a:r>
              <a:rPr lang="ru-RU" b="1" dirty="0"/>
              <a:t>Территориальное </a:t>
            </a:r>
            <a:r>
              <a:rPr lang="ru-RU" dirty="0"/>
              <a:t>— устанавливает общие условия труда, гарантии, компенсации и льготы работникам на территории соответствующего муниципального образования.</a:t>
            </a:r>
          </a:p>
          <a:p>
            <a:pPr algn="just" fontAlgn="base"/>
            <a:r>
              <a:rPr lang="ru-RU" b="1" dirty="0" smtClean="0"/>
              <a:t> </a:t>
            </a:r>
            <a:r>
              <a:rPr lang="ru-RU" b="1" dirty="0"/>
              <a:t>Иное </a:t>
            </a:r>
            <a:r>
              <a:rPr lang="ru-RU" dirty="0"/>
              <a:t>— может заключаться на любом уровне социального партнёрства по отдельным направлениям регулирования социально-трудовых отношений и иных непосредственно связанных с ними отношений — распространяется на работников и работодателей в пределах соответствующего уровня социального партнёрства.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94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5661" y="409528"/>
            <a:ext cx="8596668" cy="572655"/>
          </a:xfrm>
        </p:spPr>
        <p:txBody>
          <a:bodyPr>
            <a:normAutofit fontScale="90000"/>
          </a:bodyPr>
          <a:lstStyle/>
          <a:p>
            <a:r>
              <a:rPr lang="ru-RU" dirty="0"/>
              <a:t>. Действует в </a:t>
            </a:r>
            <a:r>
              <a:rPr lang="ru-RU" dirty="0" smtClean="0"/>
              <a:t>отношении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75745" y="1137711"/>
            <a:ext cx="4185623" cy="508000"/>
          </a:xfrm>
        </p:spPr>
        <p:txBody>
          <a:bodyPr/>
          <a:lstStyle/>
          <a:p>
            <a:r>
              <a:rPr lang="ru-RU" dirty="0" smtClean="0"/>
              <a:t>Коллективный договор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Работодателя и всех его работников</a:t>
            </a:r>
            <a:r>
              <a:rPr lang="ru-RU" dirty="0" smtClean="0"/>
              <a:t>.</a:t>
            </a:r>
          </a:p>
          <a:p>
            <a:r>
              <a:rPr lang="ru-RU" dirty="0"/>
              <a:t>Всех работников обособленного структурного подразделения работодателя и обособленного структурного подразделения (работодателя).</a:t>
            </a: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5088383" y="1137711"/>
            <a:ext cx="4185618" cy="434110"/>
          </a:xfrm>
        </p:spPr>
        <p:txBody>
          <a:bodyPr/>
          <a:lstStyle/>
          <a:p>
            <a:r>
              <a:rPr lang="ru-RU" dirty="0" smtClean="0"/>
              <a:t>Соглашение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5088383" y="1727349"/>
            <a:ext cx="4185617" cy="4904360"/>
          </a:xfrm>
        </p:spPr>
        <p:txBody>
          <a:bodyPr>
            <a:normAutofit fontScale="25000" lnSpcReduction="20000"/>
          </a:bodyPr>
          <a:lstStyle/>
          <a:p>
            <a:pPr algn="just" fontAlgn="base"/>
            <a:r>
              <a:rPr lang="ru-RU" sz="4800" dirty="0"/>
              <a:t>Всех работодателей–членов объединения работодателей, заключившего соглашение, всех присоединившихся к соглашению работодателей и работодателей, уполномочивших указанное объединение от их имени участвовать в коллективных переговорах и заключить соглашение (прекращение членства в объединении работодателей не освобождает работодателя от выполнения соглашения, заключенного в период его членства; работодатель, вступивший в объединение работодателей в период действия соглашения, обязан выполнять обязательства, предусмотренные этим соглашением).</a:t>
            </a:r>
          </a:p>
          <a:p>
            <a:pPr algn="just" fontAlgn="base"/>
            <a:r>
              <a:rPr lang="ru-RU" sz="4800" dirty="0"/>
              <a:t>Работодателей–федеральных государственных учреждений, государственных учреждений субъектов Российской Федерации, муниципальных учреждений и других организаций, финансируемых из соответствующих бюджетов — также в случае, когда соглашение заключено от их имени соответствующим органом государственной власти или органом местного самоуправления.</a:t>
            </a:r>
          </a:p>
          <a:p>
            <a:pPr algn="just" fontAlgn="base"/>
            <a:r>
              <a:rPr lang="ru-RU" sz="4800" dirty="0"/>
              <a:t>Всех работников, состоящих в трудовых отношениях с вышеперечисленными работодателями (когда в отношении работников действует одновременно несколько соглашений, применяются условия соглашений, наиболее благоприятные для работников</a:t>
            </a:r>
            <a:r>
              <a:rPr lang="ru-RU" sz="4800" dirty="0" smtClean="0"/>
              <a:t>).</a:t>
            </a:r>
          </a:p>
          <a:p>
            <a:pPr algn="just" fontAlgn="base"/>
            <a:r>
              <a:rPr lang="ru-RU" sz="800" dirty="0" smtClean="0"/>
              <a:t>О.</a:t>
            </a:r>
            <a:endParaRPr lang="ru-RU" sz="800" dirty="0"/>
          </a:p>
          <a:p>
            <a:pPr algn="just" fontAlgn="base"/>
            <a:endParaRPr lang="ru-RU" sz="4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72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509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Срок </a:t>
            </a:r>
            <a:r>
              <a:rPr lang="ru-RU" dirty="0"/>
              <a:t>действия.</a:t>
            </a:r>
            <a:br>
              <a:rPr lang="ru-RU" dirty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675745" y="1489706"/>
            <a:ext cx="4185623" cy="576262"/>
          </a:xfrm>
        </p:spPr>
        <p:txBody>
          <a:bodyPr/>
          <a:lstStyle/>
          <a:p>
            <a:r>
              <a:rPr lang="ru-RU" dirty="0" smtClean="0"/>
              <a:t>Коллективный договор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75745" y="2235201"/>
            <a:ext cx="4185623" cy="3806162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/>
              <a:t>Сохраняет своё действие в случае изменения наименования организации, реорганизации в форме преобразования, расторжения трудового договора с руководителем организации.</a:t>
            </a:r>
          </a:p>
          <a:p>
            <a:pPr fontAlgn="base"/>
            <a:r>
              <a:rPr lang="ru-RU" dirty="0"/>
              <a:t>При реорганизации организации в форме слияния, присоединения, разделения, выделения сохраняет своё действие в течение всего срока реорганизации.</a:t>
            </a:r>
          </a:p>
          <a:p>
            <a:pPr fontAlgn="base"/>
            <a:r>
              <a:rPr lang="ru-RU" dirty="0"/>
              <a:t>При смене формы собственности организации сохраняет своё действие в течение 3 месяцев со дня перехода прав собственности.</a:t>
            </a:r>
          </a:p>
          <a:p>
            <a:pPr fontAlgn="base"/>
            <a:r>
              <a:rPr lang="ru-RU" dirty="0"/>
              <a:t>При ликвидации организации сохраняет своё действие в течение всего срока проведения ликвидации.</a:t>
            </a:r>
          </a:p>
          <a:p>
            <a:r>
              <a:rPr lang="ru-RU" dirty="0"/>
              <a:t>Возможно сколько угодно раз, каждый раз на срок не более 3 лет.</a:t>
            </a:r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902851" y="1489706"/>
            <a:ext cx="4185618" cy="576262"/>
          </a:xfrm>
        </p:spPr>
        <p:txBody>
          <a:bodyPr/>
          <a:lstStyle/>
          <a:p>
            <a:r>
              <a:rPr lang="ru-RU" dirty="0" smtClean="0"/>
              <a:t>Соглашение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5088385" y="2235201"/>
            <a:ext cx="4185617" cy="3806162"/>
          </a:xfrm>
        </p:spPr>
        <p:txBody>
          <a:bodyPr/>
          <a:lstStyle/>
          <a:p>
            <a:r>
              <a:rPr lang="ru-RU" dirty="0"/>
              <a:t>Возможно только один раз на срок не более 3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0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8501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Динамика роста проведенных экспертиз проектов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законов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помощь в разработке и экспертизе  проектов законов, нормативных правовых актов органов власти, муниципальных актов, затрагивающих социально-трудовые интересы работников.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935020"/>
              </p:ext>
            </p:extLst>
          </p:nvPr>
        </p:nvGraphicFramePr>
        <p:xfrm>
          <a:off x="677863" y="2715768"/>
          <a:ext cx="8596312" cy="33262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5385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5493</TotalTime>
  <Words>772</Words>
  <Application>Microsoft Office PowerPoint</Application>
  <PresentationFormat>Широкоэкранный</PresentationFormat>
  <Paragraphs>43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 3</vt:lpstr>
      <vt:lpstr>Грань</vt:lpstr>
      <vt:lpstr>Статья 1 Трудового кодекса РФ </vt:lpstr>
      <vt:lpstr>Сравнительная таблица коллективного договора и соглашения </vt:lpstr>
      <vt:lpstr>Сравнительная таблица коллективного договора и соглашения </vt:lpstr>
      <vt:lpstr>Статья 45 Трудового кодекса РФ  Соглашение – правовой акт</vt:lpstr>
      <vt:lpstr>По уровню и содержанию выделяются следующие виды Соглашений: </vt:lpstr>
      <vt:lpstr>. Действует в отношении </vt:lpstr>
      <vt:lpstr>Срок действия. </vt:lpstr>
      <vt:lpstr>Динамика роста проведенных экспертиз проектов законов   Оказана правовая помощь в разработке и экспертизе  проектов законов, нормативных правовых актов органов власти, муниципальных актов, затрагивающих социально-трудовые интересы работников.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Статья 45 Трудового кодекса РФ  Соглашение – правовой акт</dc:title>
  <dc:creator>Sharovarova</dc:creator>
  <cp:lastModifiedBy>Sharovarova</cp:lastModifiedBy>
  <cp:revision>13</cp:revision>
  <dcterms:created xsi:type="dcterms:W3CDTF">2021-01-28T13:25:25Z</dcterms:created>
  <dcterms:modified xsi:type="dcterms:W3CDTF">2021-02-02T05:53:44Z</dcterms:modified>
</cp:coreProperties>
</file>